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57" r:id="rId3"/>
    <p:sldId id="264" r:id="rId4"/>
    <p:sldId id="265" r:id="rId5"/>
    <p:sldId id="266" r:id="rId6"/>
    <p:sldId id="272" r:id="rId7"/>
    <p:sldId id="268" r:id="rId8"/>
    <p:sldId id="277" r:id="rId9"/>
    <p:sldId id="278" r:id="rId10"/>
    <p:sldId id="279" r:id="rId11"/>
    <p:sldId id="280" r:id="rId12"/>
    <p:sldId id="281" r:id="rId13"/>
    <p:sldId id="274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aulinagoldman\Downloads\dashboard-export-06-44-pm-2023-11-0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Export!$F$169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Export!$E$170:$E$183</c:f>
              <c:strCache>
                <c:ptCount val="14"/>
                <c:pt idx="0">
                  <c:v>Equitable recruitment and diverse workforce</c:v>
                </c:pt>
                <c:pt idx="1">
                  <c:v>New Comm. Channel for vulnerable communities - bilingual employees</c:v>
                </c:pt>
                <c:pt idx="2">
                  <c:v>New Comm. Channel for vulnerable communities - workstudy &amp; volunteers</c:v>
                </c:pt>
                <c:pt idx="3">
                  <c:v>Comm. needs assessment </c:v>
                </c:pt>
                <c:pt idx="4">
                  <c:v>Improve  communications tools</c:v>
                </c:pt>
                <c:pt idx="5">
                  <c:v>Public Information Officer position for Comm. Plan implementation </c:v>
                </c:pt>
                <c:pt idx="6">
                  <c:v>Enhance outreach to public + non-English speakers (e.g.,land use/zoning/ and master plan documents).</c:v>
                </c:pt>
                <c:pt idx="7">
                  <c:v>Quality of life -flooding</c:v>
                </c:pt>
                <c:pt idx="8">
                  <c:v>Quality of life - community boards to parks for seniors</c:v>
                </c:pt>
                <c:pt idx="9">
                  <c:v>Quality of life:  beautified welcoming neighborhoods</c:v>
                </c:pt>
                <c:pt idx="10">
                  <c:v>Quality of life: improved communications</c:v>
                </c:pt>
                <c:pt idx="11">
                  <c:v>Comm. participation: improve virtual presence</c:v>
                </c:pt>
                <c:pt idx="12">
                  <c:v>Comm.participation: LatinX, disabled, and young families</c:v>
                </c:pt>
                <c:pt idx="13">
                  <c:v>Comm. Participation: partner with community stakeholders</c:v>
                </c:pt>
              </c:strCache>
            </c:strRef>
          </c:cat>
          <c:val>
            <c:numRef>
              <c:f>Export!$F$170:$F$183</c:f>
              <c:numCache>
                <c:formatCode>General</c:formatCode>
                <c:ptCount val="14"/>
                <c:pt idx="0">
                  <c:v>5</c:v>
                </c:pt>
                <c:pt idx="1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2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  <c:pt idx="12">
                  <c:v>5</c:v>
                </c:pt>
                <c:pt idx="1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D1-4433-9410-F816C412FC9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84604128"/>
        <c:axId val="270745064"/>
      </c:barChart>
      <c:catAx>
        <c:axId val="284604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0745064"/>
        <c:crosses val="autoZero"/>
        <c:auto val="1"/>
        <c:lblAlgn val="ctr"/>
        <c:lblOffset val="100"/>
        <c:noMultiLvlLbl val="0"/>
      </c:catAx>
      <c:valAx>
        <c:axId val="27074506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60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6E73D-5118-4D2B-B1A5-EAF3974AA1B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A7DDA-5CB4-427D-AC3F-97FC06DF9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8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7DDA-5CB4-427D-AC3F-97FC06DF98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25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7DDA-5CB4-427D-AC3F-97FC06DF98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36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7DDA-5CB4-427D-AC3F-97FC06DF98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07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7DDA-5CB4-427D-AC3F-97FC06DF98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94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7DDA-5CB4-427D-AC3F-97FC06DF98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1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7DDA-5CB4-427D-AC3F-97FC06DF98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94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7DDA-5CB4-427D-AC3F-97FC06DF98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06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7DDA-5CB4-427D-AC3F-97FC06DF98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26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7DDA-5CB4-427D-AC3F-97FC06DF98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14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7DDA-5CB4-427D-AC3F-97FC06DF98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7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7DDA-5CB4-427D-AC3F-97FC06DF98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88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7DDA-5CB4-427D-AC3F-97FC06DF98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90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7DDA-5CB4-427D-AC3F-97FC06DF98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0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2BD8-C7A5-48AC-8DBA-ECBD5B9C6F8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8B58-8D39-4D6F-AF15-EE5F624B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2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2BD8-C7A5-48AC-8DBA-ECBD5B9C6F8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8B58-8D39-4D6F-AF15-EE5F624B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8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2BD8-C7A5-48AC-8DBA-ECBD5B9C6F8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8B58-8D39-4D6F-AF15-EE5F624B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2BD8-C7A5-48AC-8DBA-ECBD5B9C6F8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8B58-8D39-4D6F-AF15-EE5F624B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7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2BD8-C7A5-48AC-8DBA-ECBD5B9C6F8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8B58-8D39-4D6F-AF15-EE5F624B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7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2BD8-C7A5-48AC-8DBA-ECBD5B9C6F8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8B58-8D39-4D6F-AF15-EE5F624B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4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2BD8-C7A5-48AC-8DBA-ECBD5B9C6F8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8B58-8D39-4D6F-AF15-EE5F624B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7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2BD8-C7A5-48AC-8DBA-ECBD5B9C6F8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8B58-8D39-4D6F-AF15-EE5F624B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2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2BD8-C7A5-48AC-8DBA-ECBD5B9C6F8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8B58-8D39-4D6F-AF15-EE5F624B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5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2BD8-C7A5-48AC-8DBA-ECBD5B9C6F8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8B58-8D39-4D6F-AF15-EE5F624B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6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2BD8-C7A5-48AC-8DBA-ECBD5B9C6F8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8B58-8D39-4D6F-AF15-EE5F624B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C2BD8-C7A5-48AC-8DBA-ECBD5B9C6F80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E8B58-8D39-4D6F-AF15-EE5F624B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845A0EE-C4C8-4AE1-B3C6-1261368AC0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black and white sign&#10;&#10;Description automatically generated with low confidence">
            <a:extLst>
              <a:ext uri="{FF2B5EF4-FFF2-40B4-BE49-F238E27FC236}">
                <a16:creationId xmlns="" xmlns:a16="http://schemas.microsoft.com/office/drawing/2014/main" id="{D23DE25E-CB5D-1268-EDBC-F5286FF19B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" b="5509"/>
          <a:stretch/>
        </p:blipFill>
        <p:spPr>
          <a:xfrm>
            <a:off x="6494020" y="632145"/>
            <a:ext cx="4132262" cy="1223914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pic>
        <p:nvPicPr>
          <p:cNvPr id="8" name="Content Placeholder 7" descr="A picture containing text, road, outdoor, sky&#10;&#10;Description automatically generated">
            <a:extLst>
              <a:ext uri="{FF2B5EF4-FFF2-40B4-BE49-F238E27FC236}">
                <a16:creationId xmlns="" xmlns:a16="http://schemas.microsoft.com/office/drawing/2014/main" id="{811B0A36-6C58-085F-7286-1032A8307C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263" y="2377183"/>
            <a:ext cx="5145678" cy="3842642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0F8B15-8F0E-6551-E011-8A0E7229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Mayor Jason F. Cilento</a:t>
            </a:r>
            <a: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O: 732-882-4551</a:t>
            </a:r>
            <a:b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E: jcilento@dunellen-nj.gov</a:t>
            </a:r>
            <a:b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FB: facebook.com/</a:t>
            </a:r>
            <a:r>
              <a:rPr lang="en-US" sz="1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MayorCilento</a:t>
            </a:r>
            <a: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Instagram: @mayorcilento</a:t>
            </a:r>
            <a:b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198AA8B-E4A5-4EDD-00A1-4C6F1968B391}"/>
              </a:ext>
            </a:extLst>
          </p:cNvPr>
          <p:cNvSpPr txBox="1"/>
          <p:nvPr/>
        </p:nvSpPr>
        <p:spPr>
          <a:xfrm>
            <a:off x="6566263" y="5973604"/>
            <a:ext cx="3189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Photo by Alex Miller, 3/3/2023</a:t>
            </a:r>
          </a:p>
        </p:txBody>
      </p:sp>
      <p:pic>
        <p:nvPicPr>
          <p:cNvPr id="11" name="Picture 10" descr="A picture containing text, map, flock&#10;&#10;Description automatically generated">
            <a:extLst>
              <a:ext uri="{FF2B5EF4-FFF2-40B4-BE49-F238E27FC236}">
                <a16:creationId xmlns="" xmlns:a16="http://schemas.microsoft.com/office/drawing/2014/main" id="{3ADE9A7D-F097-BBE4-7BF5-E9696C41DA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802" y="1460182"/>
            <a:ext cx="2499932" cy="4752975"/>
          </a:xfrm>
          <a:prstGeom prst="rect">
            <a:avLst/>
          </a:prstGeom>
        </p:spPr>
      </p:pic>
      <p:sp>
        <p:nvSpPr>
          <p:cNvPr id="12" name="Star: 5 Points 11">
            <a:extLst>
              <a:ext uri="{FF2B5EF4-FFF2-40B4-BE49-F238E27FC236}">
                <a16:creationId xmlns="" xmlns:a16="http://schemas.microsoft.com/office/drawing/2014/main" id="{D5064997-33F1-E9D1-6375-C6270116EE23}"/>
              </a:ext>
            </a:extLst>
          </p:cNvPr>
          <p:cNvSpPr/>
          <p:nvPr/>
        </p:nvSpPr>
        <p:spPr>
          <a:xfrm>
            <a:off x="4210050" y="2807970"/>
            <a:ext cx="304800" cy="304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41C58B7-575F-08F4-82C2-787308AA467E}"/>
              </a:ext>
            </a:extLst>
          </p:cNvPr>
          <p:cNvSpPr txBox="1"/>
          <p:nvPr/>
        </p:nvSpPr>
        <p:spPr>
          <a:xfrm>
            <a:off x="6502495" y="1960064"/>
            <a:ext cx="488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CONNECTING THE DOTS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C1B9095-B1D7-8518-CE39-B5FB22BC9B85}"/>
              </a:ext>
            </a:extLst>
          </p:cNvPr>
          <p:cNvSpPr/>
          <p:nvPr/>
        </p:nvSpPr>
        <p:spPr>
          <a:xfrm>
            <a:off x="5468548" y="0"/>
            <a:ext cx="6216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9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B2C9B01-1115-A697-293B-3BC5CBCECD6D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Picture 21" descr="A blue sign with white text&#10;&#10;Description automatically generated with medium confidence">
            <a:extLst>
              <a:ext uri="{FF2B5EF4-FFF2-40B4-BE49-F238E27FC236}">
                <a16:creationId xmlns="" xmlns:a16="http://schemas.microsoft.com/office/drawing/2014/main" id="{7845FFDF-7155-4330-16AD-6DAFBFA1EA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 b="15778"/>
          <a:stretch/>
        </p:blipFill>
        <p:spPr>
          <a:xfrm>
            <a:off x="223875" y="290513"/>
            <a:ext cx="2127440" cy="515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DE4732-1ED6-CF6E-D710-F4E9D47F3560}"/>
              </a:ext>
            </a:extLst>
          </p:cNvPr>
          <p:cNvSpPr txBox="1"/>
          <p:nvPr/>
        </p:nvSpPr>
        <p:spPr>
          <a:xfrm>
            <a:off x="6630522" y="1169413"/>
            <a:ext cx="4960587" cy="489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EQUITY PROFILE &amp; </a:t>
            </a:r>
          </a:p>
          <a:p>
            <a:r>
              <a:rPr lang="en-US" sz="2000" b="1" dirty="0"/>
              <a:t>COMMUNICATIONS STRATEGY </a:t>
            </a:r>
          </a:p>
          <a:p>
            <a:pPr>
              <a:spcAft>
                <a:spcPts val="600"/>
              </a:spcAft>
            </a:pPr>
            <a:r>
              <a:rPr lang="en-US" sz="1400" i="1" dirty="0"/>
              <a:t>with Sustainable Jersey</a:t>
            </a:r>
          </a:p>
          <a:p>
            <a:pPr lvl="1"/>
            <a:endParaRPr lang="en-US" sz="2000" b="1" dirty="0"/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Dunellen is triaging its</a:t>
            </a:r>
            <a:r>
              <a:rPr lang="en-US" sz="1400" kern="1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PRIORITIES </a:t>
            </a: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based on the following criteria: </a:t>
            </a:r>
          </a:p>
          <a:p>
            <a:pPr marL="742950" marR="0" lvl="1" indent="-285750">
              <a:spcBef>
                <a:spcPts val="0"/>
              </a:spcBef>
              <a:spcAft>
                <a:spcPts val="200"/>
              </a:spcAft>
              <a:buFont typeface="+mj-lt"/>
              <a:buAutoNum type="alphaLcPeriod"/>
            </a:pP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Community need,</a:t>
            </a:r>
          </a:p>
          <a:p>
            <a:pPr marL="742950" marR="0" lvl="1" indent="-285750">
              <a:spcBef>
                <a:spcPts val="0"/>
              </a:spcBef>
              <a:spcAft>
                <a:spcPts val="200"/>
              </a:spcAft>
              <a:buFont typeface="+mj-lt"/>
              <a:buAutoNum type="alphaLcPeriod"/>
            </a:pP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Logistical realities, </a:t>
            </a:r>
          </a:p>
          <a:p>
            <a:pPr marL="742950" marR="0" lvl="1" indent="-285750">
              <a:spcBef>
                <a:spcPts val="0"/>
              </a:spcBef>
              <a:spcAft>
                <a:spcPts val="200"/>
              </a:spcAft>
              <a:buFont typeface="+mj-lt"/>
              <a:buAutoNum type="alphaLcPeriod"/>
            </a:pP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Administrative realities, </a:t>
            </a:r>
          </a:p>
          <a:p>
            <a:pPr marL="742950" marR="0" lvl="1" indent="-285750">
              <a:spcBef>
                <a:spcPts val="0"/>
              </a:spcBef>
              <a:spcAft>
                <a:spcPts val="200"/>
              </a:spcAft>
              <a:buFont typeface="+mj-lt"/>
              <a:buAutoNum type="alphaLcPeriod"/>
            </a:pP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Financial realities,</a:t>
            </a:r>
          </a:p>
          <a:p>
            <a:pPr marL="742950" marR="0" lvl="1" indent="-285750">
              <a:spcBef>
                <a:spcPts val="0"/>
              </a:spcBef>
              <a:spcAft>
                <a:spcPts val="200"/>
              </a:spcAft>
              <a:buFont typeface="+mj-lt"/>
              <a:buAutoNum type="alphaLcPeriod"/>
            </a:pP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Capacity,</a:t>
            </a:r>
          </a:p>
          <a:p>
            <a:pPr marL="742950" marR="0" lvl="1" indent="-285750">
              <a:spcBef>
                <a:spcPts val="0"/>
              </a:spcBef>
              <a:spcAft>
                <a:spcPts val="200"/>
              </a:spcAft>
              <a:buFont typeface="+mj-lt"/>
              <a:buAutoNum type="alphaLcPeriod"/>
            </a:pP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Impact on workflow,</a:t>
            </a:r>
          </a:p>
          <a:p>
            <a:pPr marL="742950" marR="0" lvl="1" indent="-285750">
              <a:spcBef>
                <a:spcPts val="0"/>
              </a:spcBef>
              <a:spcAft>
                <a:spcPts val="200"/>
              </a:spcAft>
              <a:buFont typeface="+mj-lt"/>
              <a:buAutoNum type="alphaLcPeriod"/>
            </a:pP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Available resources, and</a:t>
            </a:r>
          </a:p>
          <a:p>
            <a:pPr marL="742950" marR="0" lvl="1" indent="-285750">
              <a:spcBef>
                <a:spcPts val="0"/>
              </a:spcBef>
              <a:spcAft>
                <a:spcPts val="200"/>
              </a:spcAft>
              <a:buFont typeface="+mj-lt"/>
              <a:buAutoNum type="alphaLcPeriod"/>
            </a:pP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Impact on varying communities.</a:t>
            </a:r>
          </a:p>
          <a:p>
            <a:pPr>
              <a:lnSpc>
                <a:spcPct val="150000"/>
              </a:lnSpc>
            </a:pPr>
            <a:r>
              <a:rPr lang="en-US" sz="1400" kern="0" dirty="0">
                <a:effectLst/>
                <a:ea typeface="Times New Roman" panose="02020603050405020304" pitchFamily="18" charset="0"/>
              </a:rPr>
              <a:t>An implementation timeline will then be developed accordingly that will take into consideration the steps that need to be carried out in the planning, start-up, rollout out, implementation, and monitoring phases of each priority that is identified. </a:t>
            </a:r>
            <a:r>
              <a:rPr lang="en-US" sz="1400" i="1" dirty="0"/>
              <a:t> </a:t>
            </a:r>
            <a:endParaRPr lang="en-US" sz="1400" dirty="0"/>
          </a:p>
        </p:txBody>
      </p:sp>
      <p:pic>
        <p:nvPicPr>
          <p:cNvPr id="3" name="Picture 2" descr="A white paper with blue text&#10;&#10;Description automatically generated">
            <a:extLst>
              <a:ext uri="{FF2B5EF4-FFF2-40B4-BE49-F238E27FC236}">
                <a16:creationId xmlns="" xmlns:a16="http://schemas.microsoft.com/office/drawing/2014/main" id="{F005CF16-F418-AA5A-CEE2-EDEC588EA6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968">
            <a:off x="868958" y="2209965"/>
            <a:ext cx="4358084" cy="29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76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B2C9B01-1115-A697-293B-3BC5CBCECD6D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Picture 21" descr="A blue sign with white text&#10;&#10;Description automatically generated with medium confidence">
            <a:extLst>
              <a:ext uri="{FF2B5EF4-FFF2-40B4-BE49-F238E27FC236}">
                <a16:creationId xmlns="" xmlns:a16="http://schemas.microsoft.com/office/drawing/2014/main" id="{7845FFDF-7155-4330-16AD-6DAFBFA1EA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 b="15778"/>
          <a:stretch/>
        </p:blipFill>
        <p:spPr>
          <a:xfrm>
            <a:off x="223875" y="290513"/>
            <a:ext cx="2127440" cy="515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DE4732-1ED6-CF6E-D710-F4E9D47F3560}"/>
              </a:ext>
            </a:extLst>
          </p:cNvPr>
          <p:cNvSpPr txBox="1"/>
          <p:nvPr/>
        </p:nvSpPr>
        <p:spPr>
          <a:xfrm>
            <a:off x="6630523" y="1169413"/>
            <a:ext cx="4978004" cy="19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EQUITY PROFILE &amp; </a:t>
            </a:r>
          </a:p>
          <a:p>
            <a:r>
              <a:rPr lang="en-US" sz="2000" b="1" dirty="0"/>
              <a:t>COMMUNICATIONS STRATEGY </a:t>
            </a:r>
          </a:p>
          <a:p>
            <a:pPr>
              <a:spcAft>
                <a:spcPts val="600"/>
              </a:spcAft>
            </a:pPr>
            <a:r>
              <a:rPr lang="en-US" sz="1400" i="1" dirty="0"/>
              <a:t>with Sustainable Jersey</a:t>
            </a:r>
          </a:p>
          <a:p>
            <a:pPr lvl="1"/>
            <a:endParaRPr lang="en-US" sz="2000" b="1" dirty="0"/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survey has been disseminated to the participants of the working group and the following top-ten priorities have been identified: </a:t>
            </a:r>
          </a:p>
        </p:txBody>
      </p:sp>
      <p:pic>
        <p:nvPicPr>
          <p:cNvPr id="3" name="Picture 2" descr="A white paper with blue text&#10;&#10;Description automatically generated">
            <a:extLst>
              <a:ext uri="{FF2B5EF4-FFF2-40B4-BE49-F238E27FC236}">
                <a16:creationId xmlns="" xmlns:a16="http://schemas.microsoft.com/office/drawing/2014/main" id="{F005CF16-F418-AA5A-CEE2-EDEC588EA6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968">
            <a:off x="868958" y="2209965"/>
            <a:ext cx="4358084" cy="2906319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="" xmlns:a16="http://schemas.microsoft.com/office/drawing/2014/main" id="{4A72E7AA-054B-DCCB-03FA-68A95AB0EF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643467"/>
              </p:ext>
            </p:extLst>
          </p:nvPr>
        </p:nvGraphicFramePr>
        <p:xfrm>
          <a:off x="6258297" y="3214601"/>
          <a:ext cx="5722456" cy="3459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00476C8-D471-75EA-AD49-4E1DD0F22504}"/>
              </a:ext>
            </a:extLst>
          </p:cNvPr>
          <p:cNvSpPr txBox="1"/>
          <p:nvPr/>
        </p:nvSpPr>
        <p:spPr>
          <a:xfrm>
            <a:off x="313509" y="6365975"/>
            <a:ext cx="554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survey is still collecting data so the results will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3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B2C9B01-1115-A697-293B-3BC5CBCECD6D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Picture 21" descr="A blue sign with white text&#10;&#10;Description automatically generated with medium confidence">
            <a:extLst>
              <a:ext uri="{FF2B5EF4-FFF2-40B4-BE49-F238E27FC236}">
                <a16:creationId xmlns="" xmlns:a16="http://schemas.microsoft.com/office/drawing/2014/main" id="{7845FFDF-7155-4330-16AD-6DAFBFA1EA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 b="15778"/>
          <a:stretch/>
        </p:blipFill>
        <p:spPr>
          <a:xfrm>
            <a:off x="223875" y="290513"/>
            <a:ext cx="2127440" cy="515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DE4732-1ED6-CF6E-D710-F4E9D47F3560}"/>
              </a:ext>
            </a:extLst>
          </p:cNvPr>
          <p:cNvSpPr txBox="1"/>
          <p:nvPr/>
        </p:nvSpPr>
        <p:spPr>
          <a:xfrm>
            <a:off x="6630522" y="1169413"/>
            <a:ext cx="4969295" cy="353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EQUITY PROFILE &amp; </a:t>
            </a:r>
          </a:p>
          <a:p>
            <a:r>
              <a:rPr lang="en-US" sz="2000" b="1" dirty="0"/>
              <a:t>COMMUNICATIONS STRATEGY </a:t>
            </a:r>
          </a:p>
          <a:p>
            <a:pPr>
              <a:spcAft>
                <a:spcPts val="600"/>
              </a:spcAft>
            </a:pPr>
            <a:r>
              <a:rPr lang="en-US" sz="1400" i="1" dirty="0"/>
              <a:t>with Sustainable Jersey</a:t>
            </a:r>
          </a:p>
          <a:p>
            <a:pPr lvl="1"/>
            <a:endParaRPr lang="en-US" sz="2000" b="1" dirty="0"/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ultimate </a:t>
            </a:r>
            <a:r>
              <a:rPr lang="en-US" sz="14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PRIORITIES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be selected based on: </a:t>
            </a:r>
          </a:p>
          <a:p>
            <a:pPr marL="739775" marR="0" lvl="0" indent="-2778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Values alignment,</a:t>
            </a:r>
          </a:p>
          <a:p>
            <a:pPr marL="739775" marR="0" lvl="0" indent="-2778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Urgency,</a:t>
            </a:r>
          </a:p>
          <a:p>
            <a:pPr marL="739775" marR="0" lvl="0" indent="-2778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 on vulnerable communities and identified populations, </a:t>
            </a:r>
          </a:p>
          <a:p>
            <a:pPr marL="739775" marR="0" lvl="0" indent="-2778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Facility of operationalization, and </a:t>
            </a:r>
          </a:p>
          <a:p>
            <a:pPr marL="739775" marR="0" lvl="0" indent="-2778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 on community as a whole.</a:t>
            </a:r>
          </a:p>
        </p:txBody>
      </p:sp>
      <p:pic>
        <p:nvPicPr>
          <p:cNvPr id="3" name="Picture 2" descr="A white paper with blue text&#10;&#10;Description automatically generated">
            <a:extLst>
              <a:ext uri="{FF2B5EF4-FFF2-40B4-BE49-F238E27FC236}">
                <a16:creationId xmlns="" xmlns:a16="http://schemas.microsoft.com/office/drawing/2014/main" id="{F005CF16-F418-AA5A-CEE2-EDEC588EA6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968">
            <a:off x="868958" y="2209965"/>
            <a:ext cx="4358084" cy="29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42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B2C9B01-1115-A697-293B-3BC5CBCECD6D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Picture 21" descr="A blue sign with white text&#10;&#10;Description automatically generated with medium confidence">
            <a:extLst>
              <a:ext uri="{FF2B5EF4-FFF2-40B4-BE49-F238E27FC236}">
                <a16:creationId xmlns="" xmlns:a16="http://schemas.microsoft.com/office/drawing/2014/main" id="{7845FFDF-7155-4330-16AD-6DAFBFA1EA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 b="15778"/>
          <a:stretch/>
        </p:blipFill>
        <p:spPr>
          <a:xfrm>
            <a:off x="223875" y="290513"/>
            <a:ext cx="2127440" cy="515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DE4732-1ED6-CF6E-D710-F4E9D47F3560}"/>
              </a:ext>
            </a:extLst>
          </p:cNvPr>
          <p:cNvSpPr txBox="1"/>
          <p:nvPr/>
        </p:nvSpPr>
        <p:spPr>
          <a:xfrm>
            <a:off x="6630522" y="1169413"/>
            <a:ext cx="496058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EQUITY PROFILE &amp; </a:t>
            </a:r>
          </a:p>
          <a:p>
            <a:r>
              <a:rPr lang="en-US" sz="2000" b="1" dirty="0"/>
              <a:t>COMMUNICATIONS STRATEGY </a:t>
            </a:r>
          </a:p>
          <a:p>
            <a:pPr>
              <a:spcAft>
                <a:spcPts val="600"/>
              </a:spcAft>
            </a:pPr>
            <a:r>
              <a:rPr lang="en-US" sz="1400" i="1" dirty="0"/>
              <a:t>with Sustainable Jersey</a:t>
            </a:r>
          </a:p>
          <a:p>
            <a:pPr lvl="1"/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1400" i="1" dirty="0"/>
              <a:t>Next Steps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Final coaching session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Decisions – What will Dunellen have to consider in order to implement communication plan:</a:t>
            </a:r>
            <a:endParaRPr lang="en-US" sz="1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Prioritize the priorities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Assign money and staff to these potential </a:t>
            </a:r>
            <a:r>
              <a:rPr lang="en-US" sz="1400" dirty="0" smtClean="0"/>
              <a:t>initiatives</a:t>
            </a:r>
            <a:endParaRPr lang="en-US" sz="1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Perform outreach to ask how vulnerable groups would like to receive information and </a:t>
            </a:r>
            <a:r>
              <a:rPr lang="en-US" sz="1400" dirty="0" smtClean="0"/>
              <a:t>participate</a:t>
            </a:r>
            <a:endParaRPr lang="en-US" sz="1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How will this draft plan be shared with the community and how can the public provide </a:t>
            </a:r>
            <a:r>
              <a:rPr lang="en-US" sz="1400" dirty="0" smtClean="0"/>
              <a:t>feedback</a:t>
            </a:r>
            <a:endParaRPr lang="en-US" sz="1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Establish qualitative performance outcomes of plan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8D9886B-B3EE-842A-6F0D-9398D1DD26DB}"/>
              </a:ext>
            </a:extLst>
          </p:cNvPr>
          <p:cNvSpPr/>
          <p:nvPr/>
        </p:nvSpPr>
        <p:spPr>
          <a:xfrm rot="269853">
            <a:off x="3321710" y="1885786"/>
            <a:ext cx="196720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2DDFCAC-2205-BFA0-6C13-3113290965D6}"/>
              </a:ext>
            </a:extLst>
          </p:cNvPr>
          <p:cNvSpPr/>
          <p:nvPr/>
        </p:nvSpPr>
        <p:spPr>
          <a:xfrm rot="389971">
            <a:off x="2543865" y="1398013"/>
            <a:ext cx="77938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A8F59A2-595D-77A8-C420-A2D4367D14DF}"/>
              </a:ext>
            </a:extLst>
          </p:cNvPr>
          <p:cNvSpPr txBox="1"/>
          <p:nvPr/>
        </p:nvSpPr>
        <p:spPr>
          <a:xfrm rot="21166423">
            <a:off x="944151" y="2305615"/>
            <a:ext cx="166284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8431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B2C9B01-1115-A697-293B-3BC5CBCECD6D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Picture 21" descr="A blue sign with white text&#10;&#10;Description automatically generated with medium confidence">
            <a:extLst>
              <a:ext uri="{FF2B5EF4-FFF2-40B4-BE49-F238E27FC236}">
                <a16:creationId xmlns="" xmlns:a16="http://schemas.microsoft.com/office/drawing/2014/main" id="{7845FFDF-7155-4330-16AD-6DAFBFA1EA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 b="15778"/>
          <a:stretch/>
        </p:blipFill>
        <p:spPr>
          <a:xfrm>
            <a:off x="223875" y="290513"/>
            <a:ext cx="2127440" cy="515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DE4732-1ED6-CF6E-D710-F4E9D47F3560}"/>
              </a:ext>
            </a:extLst>
          </p:cNvPr>
          <p:cNvSpPr txBox="1"/>
          <p:nvPr/>
        </p:nvSpPr>
        <p:spPr>
          <a:xfrm>
            <a:off x="6677026" y="1557338"/>
            <a:ext cx="4905374" cy="338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Final thoughts on how to be successful</a:t>
            </a:r>
          </a:p>
          <a:p>
            <a:r>
              <a:rPr lang="en-US" sz="2000" b="1" dirty="0"/>
              <a:t>CONNECTING THE DOTS</a:t>
            </a:r>
          </a:p>
          <a:p>
            <a:endParaRPr lang="en-US" sz="1400" i="1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If you want to engage a broader public, you need to identify who has been missing out and target your engagement strategy to include them.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Know your community.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Prepare for your strategy to be a living document and to periodically evaluate and reassess.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Do not take for granted FREE advice from technical assistance grants.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A80A18A8-1637-9579-3CFC-4D515E050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096000" cy="454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9D7FD51-3FFA-9316-5493-E39C3531522A}"/>
              </a:ext>
            </a:extLst>
          </p:cNvPr>
          <p:cNvSpPr txBox="1"/>
          <p:nvPr/>
        </p:nvSpPr>
        <p:spPr>
          <a:xfrm>
            <a:off x="251090" y="612591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 dirty="0">
                <a:solidFill>
                  <a:schemeClr val="bg1"/>
                </a:solidFill>
                <a:ea typeface="+mj-ea"/>
                <a:cs typeface="+mj-cs"/>
              </a:rPr>
              <a:t>Mayor Jason F. Cilento, Borough of Dunellen</a:t>
            </a:r>
            <a:r>
              <a:rPr lang="en-US" sz="1200" kern="1200" dirty="0">
                <a:solidFill>
                  <a:schemeClr val="bg1"/>
                </a:solidFill>
                <a:ea typeface="+mj-ea"/>
                <a:cs typeface="+mj-cs"/>
              </a:rPr>
              <a:t/>
            </a:r>
            <a:br>
              <a:rPr lang="en-US" sz="1200" kern="1200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US" sz="1200" kern="1200" dirty="0">
                <a:solidFill>
                  <a:schemeClr val="bg1"/>
                </a:solidFill>
                <a:ea typeface="+mj-ea"/>
                <a:cs typeface="+mj-cs"/>
              </a:rPr>
              <a:t>O: 732-882-4551 | E: jcilento@dunellen-nj.gov</a:t>
            </a:r>
            <a:br>
              <a:rPr lang="en-US" sz="1200" kern="1200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US" sz="1200" kern="1200" dirty="0">
                <a:solidFill>
                  <a:schemeClr val="bg1"/>
                </a:solidFill>
                <a:ea typeface="+mj-ea"/>
                <a:cs typeface="+mj-cs"/>
              </a:rPr>
              <a:t>FB: facebook.com/</a:t>
            </a:r>
            <a:r>
              <a:rPr lang="en-US" sz="1200" kern="1200" dirty="0" err="1">
                <a:solidFill>
                  <a:schemeClr val="bg1"/>
                </a:solidFill>
                <a:ea typeface="+mj-ea"/>
                <a:cs typeface="+mj-cs"/>
              </a:rPr>
              <a:t>MayorCilento</a:t>
            </a:r>
            <a:r>
              <a:rPr lang="en-US" sz="1200" kern="1200" dirty="0">
                <a:solidFill>
                  <a:schemeClr val="bg1"/>
                </a:solidFill>
                <a:ea typeface="+mj-ea"/>
                <a:cs typeface="+mj-cs"/>
              </a:rPr>
              <a:t> | Instagram: @mayorcilento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904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86550" y="1559257"/>
            <a:ext cx="421005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/>
              <a:t>CONTENTS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Mobilizing citizens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Survey, assessing and planning for the future through citizen engagement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Implementing public input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Equity Profile &amp; Communications Strategy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Connecting the dots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B2C9B01-1115-A697-293B-3BC5CBCECD6D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blue sign with white text&#10;&#10;Description automatically generated with medium confidence">
            <a:extLst>
              <a:ext uri="{FF2B5EF4-FFF2-40B4-BE49-F238E27FC236}">
                <a16:creationId xmlns="" xmlns:a16="http://schemas.microsoft.com/office/drawing/2014/main" id="{7845FFDF-7155-4330-16AD-6DAFBFA1EA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 b="15778"/>
          <a:stretch/>
        </p:blipFill>
        <p:spPr>
          <a:xfrm>
            <a:off x="223875" y="290513"/>
            <a:ext cx="2127440" cy="515872"/>
          </a:xfrm>
          <a:prstGeom prst="rect">
            <a:avLst/>
          </a:prstGeom>
        </p:spPr>
      </p:pic>
      <p:pic>
        <p:nvPicPr>
          <p:cNvPr id="26" name="Picture 25" descr="Text&#10;&#10;Description automatically generated">
            <a:extLst>
              <a:ext uri="{FF2B5EF4-FFF2-40B4-BE49-F238E27FC236}">
                <a16:creationId xmlns="" xmlns:a16="http://schemas.microsoft.com/office/drawing/2014/main" id="{AC1F32E2-0FC1-B241-AE50-4622995FF5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665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4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B2C9B01-1115-A697-293B-3BC5CBCECD6D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96690"/>
            <a:ext cx="6003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Source: </a:t>
            </a:r>
            <a:r>
              <a:rPr lang="en-US" sz="1000" dirty="0" err="1">
                <a:solidFill>
                  <a:schemeClr val="bg1"/>
                </a:solidFill>
              </a:rPr>
              <a:t>Citizenlab</a:t>
            </a:r>
            <a:r>
              <a:rPr lang="en-US" sz="1000" dirty="0">
                <a:solidFill>
                  <a:schemeClr val="bg1"/>
                </a:solidFill>
              </a:rPr>
              <a:t>, Ilona </a:t>
            </a:r>
            <a:r>
              <a:rPr lang="en-US" sz="1000" dirty="0" err="1">
                <a:solidFill>
                  <a:schemeClr val="bg1"/>
                </a:solidFill>
              </a:rPr>
              <a:t>Lodewickx</a:t>
            </a:r>
            <a:r>
              <a:rPr lang="en-US" sz="1000" dirty="0">
                <a:solidFill>
                  <a:schemeClr val="bg1"/>
                </a:solidFill>
              </a:rPr>
              <a:t>, 9/10/2020, https://www.citizenlab.co/blog/civic-engagement/what-is-the-difference-between-citizen-engagement-and-participation/ </a:t>
            </a:r>
          </a:p>
        </p:txBody>
      </p:sp>
      <p:pic>
        <p:nvPicPr>
          <p:cNvPr id="1028" name="Picture 4" descr="Group of diverse people with speech bubbles, illustration by melita/Adobe 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4" t="308" r="10117" b="-308"/>
          <a:stretch/>
        </p:blipFill>
        <p:spPr bwMode="auto">
          <a:xfrm>
            <a:off x="0" y="1596834"/>
            <a:ext cx="6096000" cy="43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5753451"/>
            <a:ext cx="11807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err="1">
                <a:solidFill>
                  <a:schemeClr val="bg1"/>
                </a:solidFill>
              </a:rPr>
              <a:t>melita</a:t>
            </a:r>
            <a:r>
              <a:rPr lang="en-US" sz="700" dirty="0">
                <a:solidFill>
                  <a:schemeClr val="bg1"/>
                </a:solidFill>
              </a:rPr>
              <a:t>/Adobe Stock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77025" y="1527494"/>
            <a:ext cx="44577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/>
              <a:t>MOBILIZING CITIZENS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Citizen engagement and participation have the same goal: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improving public service deliveries 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policy projects.</a:t>
            </a:r>
          </a:p>
          <a:p>
            <a:endParaRPr lang="en-US" sz="1400" dirty="0"/>
          </a:p>
          <a:p>
            <a:pPr>
              <a:spcAft>
                <a:spcPts val="600"/>
              </a:spcAft>
            </a:pPr>
            <a:r>
              <a:rPr lang="en-US" sz="1400" dirty="0"/>
              <a:t>Officials must encourage citizens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discuss,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assess policies 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contribute to projects. </a:t>
            </a:r>
          </a:p>
          <a:p>
            <a:endParaRPr lang="en-US" sz="1400" dirty="0"/>
          </a:p>
          <a:p>
            <a:pPr>
              <a:spcAft>
                <a:spcPts val="600"/>
              </a:spcAft>
            </a:pPr>
            <a:r>
              <a:rPr lang="en-US" sz="1400" dirty="0"/>
              <a:t>For municipalities to be successful in community engagement, they must find means to: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</a:rPr>
              <a:t>integrate public input into its governance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0070C0"/>
                </a:solidFill>
              </a:rPr>
              <a:t>– ordinances, policies, formation of committees, etc. –</a:t>
            </a:r>
          </a:p>
          <a:p>
            <a:pPr marL="285750" indent="-285750" algn="ctr">
              <a:spcAft>
                <a:spcPts val="600"/>
              </a:spcAft>
              <a:buFontTx/>
              <a:buChar char="-"/>
            </a:pPr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/>
              <a:t>Only then does engagement become formalized and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TRUST IS BUILT </a:t>
            </a:r>
          </a:p>
          <a:p>
            <a:r>
              <a:rPr lang="en-US" sz="1400" dirty="0"/>
              <a:t>with the public to participate in public outreach. </a:t>
            </a:r>
          </a:p>
        </p:txBody>
      </p:sp>
      <p:pic>
        <p:nvPicPr>
          <p:cNvPr id="22" name="Picture 21" descr="A blue sign with white text&#10;&#10;Description automatically generated with medium confidence">
            <a:extLst>
              <a:ext uri="{FF2B5EF4-FFF2-40B4-BE49-F238E27FC236}">
                <a16:creationId xmlns="" xmlns:a16="http://schemas.microsoft.com/office/drawing/2014/main" id="{7845FFDF-7155-4330-16AD-6DAFBFA1EA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 b="15778"/>
          <a:stretch/>
        </p:blipFill>
        <p:spPr>
          <a:xfrm>
            <a:off x="223875" y="290513"/>
            <a:ext cx="2127440" cy="51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14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B2C9B01-1115-A697-293B-3BC5CBCECD6D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Picture 21" descr="A blue sign with white text&#10;&#10;Description automatically generated with medium confidence">
            <a:extLst>
              <a:ext uri="{FF2B5EF4-FFF2-40B4-BE49-F238E27FC236}">
                <a16:creationId xmlns="" xmlns:a16="http://schemas.microsoft.com/office/drawing/2014/main" id="{7845FFDF-7155-4330-16AD-6DAFBFA1EA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 b="15778"/>
          <a:stretch/>
        </p:blipFill>
        <p:spPr>
          <a:xfrm>
            <a:off x="223875" y="290513"/>
            <a:ext cx="2127440" cy="51587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E851FD1-3DDD-6E70-982A-B5B2DFFF30E9}"/>
              </a:ext>
            </a:extLst>
          </p:cNvPr>
          <p:cNvGrpSpPr/>
          <p:nvPr/>
        </p:nvGrpSpPr>
        <p:grpSpPr>
          <a:xfrm>
            <a:off x="-9511" y="1586599"/>
            <a:ext cx="5901731" cy="4481836"/>
            <a:chOff x="-13717" y="1565565"/>
            <a:chExt cx="6028440" cy="4578060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B960A42C-CBFD-03EC-472B-19485AE151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627" t="21746" r="44107" b="17143"/>
            <a:stretch/>
          </p:blipFill>
          <p:spPr>
            <a:xfrm>
              <a:off x="-13717" y="1565565"/>
              <a:ext cx="6028440" cy="4578060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D1964040-F140-C7F4-5BF6-C41D7B547E73}"/>
                </a:ext>
              </a:extLst>
            </p:cNvPr>
            <p:cNvSpPr/>
            <p:nvPr/>
          </p:nvSpPr>
          <p:spPr>
            <a:xfrm>
              <a:off x="4591050" y="5829300"/>
              <a:ext cx="116205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4D074DAF-8839-38CE-0EC0-B992FAB2D19D}"/>
                </a:ext>
              </a:extLst>
            </p:cNvPr>
            <p:cNvSpPr/>
            <p:nvPr/>
          </p:nvSpPr>
          <p:spPr>
            <a:xfrm>
              <a:off x="3914774" y="5667374"/>
              <a:ext cx="1838325" cy="161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61C6B10-D8E9-E064-0391-ACC29202FA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286" t="33810" r="57500" b="42857"/>
          <a:stretch/>
        </p:blipFill>
        <p:spPr>
          <a:xfrm>
            <a:off x="10296836" y="3584925"/>
            <a:ext cx="1513932" cy="10909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DE4732-1ED6-CF6E-D710-F4E9D47F3560}"/>
              </a:ext>
            </a:extLst>
          </p:cNvPr>
          <p:cNvSpPr txBox="1"/>
          <p:nvPr/>
        </p:nvSpPr>
        <p:spPr>
          <a:xfrm>
            <a:off x="6640576" y="511270"/>
            <a:ext cx="4927327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SURVEYING, ASSESSING &amp; PLANNING</a:t>
            </a:r>
          </a:p>
          <a:p>
            <a:pPr>
              <a:spcAft>
                <a:spcPts val="600"/>
              </a:spcAft>
            </a:pPr>
            <a:r>
              <a:rPr lang="en-US" sz="1400" i="1" dirty="0"/>
              <a:t>for the future through citizen engagement</a:t>
            </a:r>
          </a:p>
          <a:p>
            <a:endParaRPr lang="en-US" sz="1400" dirty="0"/>
          </a:p>
          <a:p>
            <a:r>
              <a:rPr lang="en-US" sz="1200" b="1" dirty="0"/>
              <a:t>2017</a:t>
            </a:r>
            <a:r>
              <a:rPr lang="en-US" sz="1200" dirty="0"/>
              <a:t> 	</a:t>
            </a:r>
            <a:r>
              <a:rPr lang="en-US" sz="1200" dirty="0">
                <a:solidFill>
                  <a:srgbClr val="0070C0"/>
                </a:solidFill>
              </a:rPr>
              <a:t>Dunellen Community Survey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	by the Dunellen Arts and Culture Commission</a:t>
            </a:r>
          </a:p>
          <a:p>
            <a:r>
              <a:rPr lang="en-US" sz="1200" b="1" dirty="0"/>
              <a:t>2019</a:t>
            </a:r>
            <a:r>
              <a:rPr lang="en-US" sz="1200" dirty="0"/>
              <a:t>	</a:t>
            </a:r>
            <a:r>
              <a:rPr lang="en-US" sz="1200" dirty="0">
                <a:solidFill>
                  <a:srgbClr val="0070C0"/>
                </a:solidFill>
              </a:rPr>
              <a:t>Dunellen Transit Hub Study</a:t>
            </a:r>
          </a:p>
          <a:p>
            <a:pPr lvl="1">
              <a:spcAft>
                <a:spcPts val="600"/>
              </a:spcAft>
            </a:pPr>
            <a:r>
              <a:rPr lang="en-US" sz="1200" dirty="0"/>
              <a:t>	by Together North Jersey and the North Jersey 	Transportation Planning Authority (NJTPA)</a:t>
            </a:r>
          </a:p>
          <a:p>
            <a:pPr marL="0" lvl="1"/>
            <a:r>
              <a:rPr lang="en-US" sz="1200" b="1" dirty="0"/>
              <a:t>2019</a:t>
            </a:r>
            <a:r>
              <a:rPr lang="en-US" sz="1200" dirty="0"/>
              <a:t>	</a:t>
            </a:r>
            <a:r>
              <a:rPr lang="en-US" sz="1200" dirty="0">
                <a:solidFill>
                  <a:srgbClr val="0070C0"/>
                </a:solidFill>
              </a:rPr>
              <a:t>Downtown Revitalization Strategies for Dunellen, NJ</a:t>
            </a:r>
          </a:p>
          <a:p>
            <a:pPr marL="0" lvl="1"/>
            <a:r>
              <a:rPr lang="en-US" sz="1200" dirty="0"/>
              <a:t>	by the Redevelopment Studio at the</a:t>
            </a:r>
          </a:p>
          <a:p>
            <a:pPr marL="0" lvl="1"/>
            <a:r>
              <a:rPr lang="en-US" sz="1200" dirty="0"/>
              <a:t>	Edward J. Bloustein School of Planning </a:t>
            </a:r>
          </a:p>
          <a:p>
            <a:pPr marL="0" lvl="1">
              <a:spcAft>
                <a:spcPts val="1200"/>
              </a:spcAft>
            </a:pPr>
            <a:r>
              <a:rPr lang="en-US" sz="1200" dirty="0"/>
              <a:t>	and Public Policy with David </a:t>
            </a:r>
            <a:r>
              <a:rPr lang="en-US" sz="1200" dirty="0" err="1"/>
              <a:t>Listokin</a:t>
            </a:r>
            <a:r>
              <a:rPr lang="en-US" sz="1200" dirty="0"/>
              <a:t>, Ph.D.</a:t>
            </a:r>
          </a:p>
          <a:p>
            <a:pPr marL="0" lvl="1"/>
            <a:r>
              <a:rPr lang="en-US" sz="1200" b="1" dirty="0"/>
              <a:t>2020</a:t>
            </a:r>
            <a:r>
              <a:rPr lang="en-US" sz="1200" dirty="0"/>
              <a:t>	</a:t>
            </a:r>
            <a:r>
              <a:rPr lang="en-US" sz="1200" dirty="0">
                <a:solidFill>
                  <a:srgbClr val="0070C0"/>
                </a:solidFill>
              </a:rPr>
              <a:t>High Street to Madison Avenue </a:t>
            </a:r>
          </a:p>
          <a:p>
            <a:pPr marL="0" lvl="1"/>
            <a:r>
              <a:rPr lang="en-US" sz="1200" dirty="0">
                <a:solidFill>
                  <a:srgbClr val="0070C0"/>
                </a:solidFill>
              </a:rPr>
              <a:t>	Walkable Community Workshop</a:t>
            </a:r>
          </a:p>
          <a:p>
            <a:pPr marL="0" lvl="1">
              <a:spcAft>
                <a:spcPts val="1200"/>
              </a:spcAft>
            </a:pPr>
            <a:r>
              <a:rPr lang="en-US" sz="1200" dirty="0"/>
              <a:t>	by NJTPA, Sustainable Jersey and the Alan M. 	Voorhees Transportation Center</a:t>
            </a:r>
          </a:p>
          <a:p>
            <a:pPr marL="0" lvl="1"/>
            <a:r>
              <a:rPr lang="en-US" sz="1200" b="1" dirty="0"/>
              <a:t>2021</a:t>
            </a:r>
            <a:r>
              <a:rPr lang="en-US" sz="1200" dirty="0"/>
              <a:t>	</a:t>
            </a:r>
            <a:r>
              <a:rPr lang="en-US" sz="1200" dirty="0">
                <a:solidFill>
                  <a:srgbClr val="0070C0"/>
                </a:solidFill>
              </a:rPr>
              <a:t>Downtown Visual Preference Survey</a:t>
            </a:r>
          </a:p>
          <a:p>
            <a:pPr marL="0" lvl="1">
              <a:spcAft>
                <a:spcPts val="600"/>
              </a:spcAft>
            </a:pPr>
            <a:r>
              <a:rPr lang="en-US" sz="1200" dirty="0"/>
              <a:t>	by DMR Architects</a:t>
            </a:r>
          </a:p>
          <a:p>
            <a:pPr marL="0" lvl="1"/>
            <a:r>
              <a:rPr lang="en-US" sz="1200" b="1" dirty="0"/>
              <a:t>2021-2022</a:t>
            </a:r>
            <a:r>
              <a:rPr lang="en-US" sz="1200" dirty="0"/>
              <a:t>	</a:t>
            </a:r>
            <a:r>
              <a:rPr lang="en-US" sz="1200" dirty="0">
                <a:solidFill>
                  <a:srgbClr val="0070C0"/>
                </a:solidFill>
              </a:rPr>
              <a:t>Analysis of Murals as an Arts and Economic Revitalization 	Strategy</a:t>
            </a:r>
          </a:p>
          <a:p>
            <a:pPr marL="0" lvl="1">
              <a:spcAft>
                <a:spcPts val="600"/>
              </a:spcAft>
            </a:pPr>
            <a:r>
              <a:rPr lang="en-US" sz="1200" dirty="0"/>
              <a:t>	By the Mural Studio at the Edward J. Bloustein School of 	Planning and Public Policy with David </a:t>
            </a:r>
            <a:r>
              <a:rPr lang="en-US" sz="1200" dirty="0" err="1"/>
              <a:t>Listokin</a:t>
            </a:r>
            <a:r>
              <a:rPr lang="en-US" sz="1200" dirty="0"/>
              <a:t>, Ph.D. and 	Mason Gross School of the Arts with Raul Ayala</a:t>
            </a:r>
          </a:p>
          <a:p>
            <a:pPr marL="0" lvl="1"/>
            <a:r>
              <a:rPr lang="en-US" sz="1200" b="1" dirty="0"/>
              <a:t>2023</a:t>
            </a:r>
            <a:r>
              <a:rPr lang="en-US" sz="1200" dirty="0"/>
              <a:t>	</a:t>
            </a:r>
            <a:r>
              <a:rPr lang="en-US" sz="1200" dirty="0">
                <a:solidFill>
                  <a:srgbClr val="0070C0"/>
                </a:solidFill>
              </a:rPr>
              <a:t>Dunellen Master Plan Re-Examination and </a:t>
            </a:r>
          </a:p>
          <a:p>
            <a:pPr marL="0" lvl="1"/>
            <a:r>
              <a:rPr lang="en-US" sz="1200" dirty="0">
                <a:solidFill>
                  <a:srgbClr val="0070C0"/>
                </a:solidFill>
              </a:rPr>
              <a:t>	Climate Resiliency Plan</a:t>
            </a:r>
          </a:p>
          <a:p>
            <a:pPr marL="0" lvl="1">
              <a:spcAft>
                <a:spcPts val="600"/>
              </a:spcAft>
            </a:pPr>
            <a:r>
              <a:rPr lang="en-US" sz="1200" dirty="0"/>
              <a:t>	by DMR Architects</a:t>
            </a:r>
          </a:p>
          <a:p>
            <a:pPr marL="0" lvl="1"/>
            <a:r>
              <a:rPr lang="en-US" sz="1200" b="1" dirty="0"/>
              <a:t>2023/24</a:t>
            </a:r>
            <a:r>
              <a:rPr lang="en-US" sz="1200" dirty="0"/>
              <a:t>	</a:t>
            </a:r>
            <a:r>
              <a:rPr lang="en-US" sz="1200" b="0" i="0" dirty="0">
                <a:solidFill>
                  <a:srgbClr val="0070C0"/>
                </a:solidFill>
                <a:effectLst/>
              </a:rPr>
              <a:t>Equity Profile and Communications Strategy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C640A6E-6C8B-8CB7-ADDA-2A1F5FF63F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911" t="20952" r="53571" b="18730"/>
          <a:stretch/>
        </p:blipFill>
        <p:spPr>
          <a:xfrm>
            <a:off x="10718087" y="1490086"/>
            <a:ext cx="671430" cy="859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A7F9C31-E56C-EC77-C684-6BB6CA8AC64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248" t="21905" r="44465" b="16032"/>
          <a:stretch/>
        </p:blipFill>
        <p:spPr>
          <a:xfrm>
            <a:off x="10477626" y="2725168"/>
            <a:ext cx="1090278" cy="859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482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B2C9B01-1115-A697-293B-3BC5CBCECD6D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Picture 21" descr="A blue sign with white text&#10;&#10;Description automatically generated with medium confidence">
            <a:extLst>
              <a:ext uri="{FF2B5EF4-FFF2-40B4-BE49-F238E27FC236}">
                <a16:creationId xmlns="" xmlns:a16="http://schemas.microsoft.com/office/drawing/2014/main" id="{7845FFDF-7155-4330-16AD-6DAFBFA1EA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 b="15778"/>
          <a:stretch/>
        </p:blipFill>
        <p:spPr>
          <a:xfrm>
            <a:off x="223875" y="290513"/>
            <a:ext cx="2127440" cy="515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DE4732-1ED6-CF6E-D710-F4E9D47F3560}"/>
              </a:ext>
            </a:extLst>
          </p:cNvPr>
          <p:cNvSpPr txBox="1"/>
          <p:nvPr/>
        </p:nvSpPr>
        <p:spPr>
          <a:xfrm>
            <a:off x="6686550" y="650614"/>
            <a:ext cx="4911155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IMPLEMENTING PUBLIC INPUT</a:t>
            </a:r>
          </a:p>
          <a:p>
            <a:pPr>
              <a:spcAft>
                <a:spcPts val="600"/>
              </a:spcAft>
            </a:pPr>
            <a:endParaRPr lang="en-US" sz="1400" i="1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/>
              <a:t>Support walking and bicycling in the community and improve safety for walkers and bicyclists: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Enhanced striping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Better signage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Bike lanes and sharrows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Rapid flashing beacon lights at                                           key pedestrian crosswalks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Coordinated in conjunction with                 r                             road improvements</a:t>
            </a:r>
          </a:p>
        </p:txBody>
      </p:sp>
      <p:pic>
        <p:nvPicPr>
          <p:cNvPr id="5" name="Picture 4" descr="A picture containing text, road, outdoor, street&#10;&#10;Description automatically generated">
            <a:extLst>
              <a:ext uri="{FF2B5EF4-FFF2-40B4-BE49-F238E27FC236}">
                <a16:creationId xmlns="" xmlns:a16="http://schemas.microsoft.com/office/drawing/2014/main" id="{A0EA30D8-B23E-515F-860E-8B4840EF7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665"/>
            <a:ext cx="6095999" cy="4572000"/>
          </a:xfrm>
          <a:prstGeom prst="rect">
            <a:avLst/>
          </a:prstGeom>
        </p:spPr>
      </p:pic>
      <p:pic>
        <p:nvPicPr>
          <p:cNvPr id="3" name="Picture 2" descr="A picture containing tree, outdoor, sky, road&#10;&#10;Description automatically generated">
            <a:extLst>
              <a:ext uri="{FF2B5EF4-FFF2-40B4-BE49-F238E27FC236}">
                <a16:creationId xmlns="" xmlns:a16="http://schemas.microsoft.com/office/drawing/2014/main" id="{A60E6208-1711-B68D-ADEE-5D2E4C8DD5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30" y="4158789"/>
            <a:ext cx="2690500" cy="2017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CEAFD60-C81A-D831-08AD-A5FE40968F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732" t="21111" r="53661" b="18413"/>
          <a:stretch/>
        </p:blipFill>
        <p:spPr>
          <a:xfrm rot="165727">
            <a:off x="10176573" y="2861049"/>
            <a:ext cx="1379438" cy="1763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9288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B2C9B01-1115-A697-293B-3BC5CBCECD6D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Picture 21" descr="A blue sign with white text&#10;&#10;Description automatically generated with medium confidence">
            <a:extLst>
              <a:ext uri="{FF2B5EF4-FFF2-40B4-BE49-F238E27FC236}">
                <a16:creationId xmlns="" xmlns:a16="http://schemas.microsoft.com/office/drawing/2014/main" id="{7845FFDF-7155-4330-16AD-6DAFBFA1EA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 b="15778"/>
          <a:stretch/>
        </p:blipFill>
        <p:spPr>
          <a:xfrm>
            <a:off x="223875" y="290513"/>
            <a:ext cx="2127440" cy="515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DE4732-1ED6-CF6E-D710-F4E9D47F3560}"/>
              </a:ext>
            </a:extLst>
          </p:cNvPr>
          <p:cNvSpPr txBox="1"/>
          <p:nvPr/>
        </p:nvSpPr>
        <p:spPr>
          <a:xfrm>
            <a:off x="6630522" y="1169413"/>
            <a:ext cx="4960587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EQUITY PROFILE &amp; </a:t>
            </a:r>
          </a:p>
          <a:p>
            <a:r>
              <a:rPr lang="en-US" sz="2000" b="1" dirty="0"/>
              <a:t>COMMUNICATIONS STRATEGY </a:t>
            </a:r>
          </a:p>
          <a:p>
            <a:pPr>
              <a:spcAft>
                <a:spcPts val="600"/>
              </a:spcAft>
            </a:pPr>
            <a:r>
              <a:rPr lang="en-US" sz="1400" i="1" dirty="0"/>
              <a:t>with Sustainable Jersey</a:t>
            </a:r>
          </a:p>
          <a:p>
            <a:pPr lvl="1"/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Dunellen has engaged in a communication planning process that has </a:t>
            </a:r>
            <a:r>
              <a:rPr lang="en-US" sz="1400" b="1" kern="1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INTEGRATED EQUITABLE AND INCLUSIVE PRACTICES </a:t>
            </a:r>
          </a:p>
          <a:p>
            <a:pPr>
              <a:lnSpc>
                <a:spcPct val="150000"/>
              </a:lnSpc>
            </a:pP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 the goals of increasing community participation and building community trust. </a:t>
            </a:r>
          </a:p>
          <a:p>
            <a:pPr>
              <a:lnSpc>
                <a:spcPct val="150000"/>
              </a:lnSpc>
            </a:pPr>
            <a:endParaRPr lang="en-US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400" i="1" dirty="0"/>
              <a:t>The process included: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Workshops,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Focus groups,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Surveys,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Webinars, and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Coaching sessions.</a:t>
            </a:r>
          </a:p>
          <a:p>
            <a:pPr>
              <a:lnSpc>
                <a:spcPct val="150000"/>
              </a:lnSpc>
            </a:pP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i="1" dirty="0"/>
              <a:t> </a:t>
            </a:r>
            <a:endParaRPr lang="en-US" sz="1400" dirty="0"/>
          </a:p>
        </p:txBody>
      </p:sp>
      <p:pic>
        <p:nvPicPr>
          <p:cNvPr id="3" name="Picture 2" descr="A white paper with blue text&#10;&#10;Description automatically generated">
            <a:extLst>
              <a:ext uri="{FF2B5EF4-FFF2-40B4-BE49-F238E27FC236}">
                <a16:creationId xmlns="" xmlns:a16="http://schemas.microsoft.com/office/drawing/2014/main" id="{F005CF16-F418-AA5A-CEE2-EDEC588EA6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968">
            <a:off x="868958" y="2209965"/>
            <a:ext cx="4358084" cy="29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B2C9B01-1115-A697-293B-3BC5CBCECD6D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Picture 21" descr="A blue sign with white text&#10;&#10;Description automatically generated with medium confidence">
            <a:extLst>
              <a:ext uri="{FF2B5EF4-FFF2-40B4-BE49-F238E27FC236}">
                <a16:creationId xmlns="" xmlns:a16="http://schemas.microsoft.com/office/drawing/2014/main" id="{7845FFDF-7155-4330-16AD-6DAFBFA1EA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 b="15778"/>
          <a:stretch/>
        </p:blipFill>
        <p:spPr>
          <a:xfrm>
            <a:off x="223875" y="290513"/>
            <a:ext cx="2127440" cy="515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DE4732-1ED6-CF6E-D710-F4E9D47F3560}"/>
              </a:ext>
            </a:extLst>
          </p:cNvPr>
          <p:cNvSpPr txBox="1"/>
          <p:nvPr/>
        </p:nvSpPr>
        <p:spPr>
          <a:xfrm>
            <a:off x="6630522" y="1169413"/>
            <a:ext cx="4934461" cy="432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EQUITY PROFILE 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&amp; </a:t>
            </a:r>
          </a:p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COMMUNICATIONS STRATEGY </a:t>
            </a:r>
          </a:p>
          <a:p>
            <a:pPr>
              <a:spcAft>
                <a:spcPts val="600"/>
              </a:spcAft>
            </a:pPr>
            <a:r>
              <a:rPr lang="en-US" sz="1400" i="1" dirty="0"/>
              <a:t>with Sustainable Jersey</a:t>
            </a:r>
          </a:p>
          <a:p>
            <a:pPr>
              <a:spcAft>
                <a:spcPts val="600"/>
              </a:spcAft>
            </a:pPr>
            <a:endParaRPr lang="en-US" sz="1400" i="1" dirty="0"/>
          </a:p>
          <a:p>
            <a:pPr>
              <a:lnSpc>
                <a:spcPct val="150000"/>
              </a:lnSpc>
            </a:pPr>
            <a:r>
              <a:rPr lang="en-US" sz="1400" dirty="0"/>
              <a:t>Based on information from the Sustainable Jersey Equity Profile, 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five of the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MOST VULNERABLE POPULATIONS </a:t>
            </a:r>
            <a:r>
              <a:rPr lang="en-US" sz="1400" dirty="0"/>
              <a:t>in Dunellen were identified: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People with disabilities,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Residents living below the poverty level,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Spanish speaking population,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Senior citizens, and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Adults ages 30 and younger.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8" name="Picture 7" descr="A group of people sitting at tables&#10;&#10;Description automatically generated with medium confidence">
            <a:extLst>
              <a:ext uri="{FF2B5EF4-FFF2-40B4-BE49-F238E27FC236}">
                <a16:creationId xmlns="" xmlns:a16="http://schemas.microsoft.com/office/drawing/2014/main" id="{6F2B435C-8C89-250A-6057-4A3A5987D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68" y="1353893"/>
            <a:ext cx="3068736" cy="2301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couple of women walking down a sidewalk&#10;&#10;Description automatically generated with low confidence">
            <a:extLst>
              <a:ext uri="{FF2B5EF4-FFF2-40B4-BE49-F238E27FC236}">
                <a16:creationId xmlns="" xmlns:a16="http://schemas.microsoft.com/office/drawing/2014/main" id="{EF8212E8-E70A-033F-66ED-059DA09CEC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3"/>
          <a:stretch/>
        </p:blipFill>
        <p:spPr>
          <a:xfrm>
            <a:off x="2678051" y="3890665"/>
            <a:ext cx="2721264" cy="2444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2143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B2C9B01-1115-A697-293B-3BC5CBCECD6D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Picture 21" descr="A blue sign with white text&#10;&#10;Description automatically generated with medium confidence">
            <a:extLst>
              <a:ext uri="{FF2B5EF4-FFF2-40B4-BE49-F238E27FC236}">
                <a16:creationId xmlns="" xmlns:a16="http://schemas.microsoft.com/office/drawing/2014/main" id="{7845FFDF-7155-4330-16AD-6DAFBFA1EA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 b="15778"/>
          <a:stretch/>
        </p:blipFill>
        <p:spPr>
          <a:xfrm>
            <a:off x="223875" y="290513"/>
            <a:ext cx="2127440" cy="515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DE4732-1ED6-CF6E-D710-F4E9D47F3560}"/>
              </a:ext>
            </a:extLst>
          </p:cNvPr>
          <p:cNvSpPr txBox="1"/>
          <p:nvPr/>
        </p:nvSpPr>
        <p:spPr>
          <a:xfrm>
            <a:off x="6630522" y="1169413"/>
            <a:ext cx="4960587" cy="5304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EQUITY PROFILE &amp; </a:t>
            </a:r>
          </a:p>
          <a:p>
            <a:r>
              <a:rPr lang="en-US" sz="2000" b="1" dirty="0"/>
              <a:t>COMMUNICATIONS STRATEGY </a:t>
            </a:r>
          </a:p>
          <a:p>
            <a:pPr>
              <a:spcAft>
                <a:spcPts val="600"/>
              </a:spcAft>
            </a:pPr>
            <a:r>
              <a:rPr lang="en-US" sz="1400" i="1" dirty="0"/>
              <a:t>with Sustainable Jersey</a:t>
            </a:r>
          </a:p>
          <a:p>
            <a:pPr lvl="1"/>
            <a:endParaRPr lang="en-US" sz="2000" b="1" dirty="0"/>
          </a:p>
          <a:p>
            <a:pPr marR="0" lvl="0">
              <a:spcBef>
                <a:spcPts val="0"/>
              </a:spcBef>
              <a:spcAft>
                <a:spcPts val="600"/>
              </a:spcAft>
            </a:pP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process has been </a:t>
            </a:r>
            <a:r>
              <a:rPr lang="en-US" sz="1400" kern="1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VALUES-DRIVEN</a:t>
            </a: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with the below principles in mind. These are the stepping stones to building a robust democratic process:</a:t>
            </a:r>
          </a:p>
          <a:p>
            <a:pPr marL="742950" marR="0" lvl="1" indent="-285750">
              <a:spcBef>
                <a:spcPts val="0"/>
              </a:spcBef>
              <a:spcAft>
                <a:spcPts val="200"/>
              </a:spcAft>
              <a:buFont typeface="+mj-lt"/>
              <a:buAutoNum type="alphaLcPeriod"/>
            </a:pP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Transparency,</a:t>
            </a:r>
          </a:p>
          <a:p>
            <a:pPr marL="742950" marR="0" lvl="1" indent="-285750">
              <a:spcBef>
                <a:spcPts val="0"/>
              </a:spcBef>
              <a:spcAft>
                <a:spcPts val="200"/>
              </a:spcAft>
              <a:buFont typeface="+mj-lt"/>
              <a:buAutoNum type="alphaLcPeriod"/>
            </a:pP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Multiculturalism,</a:t>
            </a:r>
          </a:p>
          <a:p>
            <a:pPr marL="742950" marR="0" lvl="1" indent="-285750">
              <a:spcBef>
                <a:spcPts val="0"/>
              </a:spcBef>
              <a:spcAft>
                <a:spcPts val="200"/>
              </a:spcAft>
              <a:buFont typeface="+mj-lt"/>
              <a:buAutoNum type="alphaLcPeriod"/>
            </a:pP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Inclusivity that includes racial minorities and groups beyond race,</a:t>
            </a:r>
          </a:p>
          <a:p>
            <a:pPr marL="742950" marR="0" lvl="1" indent="-285750">
              <a:spcBef>
                <a:spcPts val="0"/>
              </a:spcBef>
              <a:spcAft>
                <a:spcPts val="200"/>
              </a:spcAft>
              <a:buFont typeface="+mj-lt"/>
              <a:buAutoNum type="alphaLcPeriod"/>
            </a:pP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Building trust in government,</a:t>
            </a:r>
          </a:p>
          <a:p>
            <a:pPr marL="742950" marR="0" lvl="1" indent="-285750">
              <a:spcBef>
                <a:spcPts val="0"/>
              </a:spcBef>
              <a:spcAft>
                <a:spcPts val="200"/>
              </a:spcAft>
              <a:buFont typeface="+mj-lt"/>
              <a:buAutoNum type="alphaLcPeriod"/>
            </a:pP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Good governance,</a:t>
            </a:r>
          </a:p>
          <a:p>
            <a:pPr marL="742950" marR="0" lvl="1" indent="-285750">
              <a:spcBef>
                <a:spcPts val="0"/>
              </a:spcBef>
              <a:spcAft>
                <a:spcPts val="200"/>
              </a:spcAft>
              <a:buFont typeface="+mj-lt"/>
              <a:buAutoNum type="alphaLcPeriod"/>
            </a:pP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Accountability,</a:t>
            </a:r>
          </a:p>
          <a:p>
            <a:pPr marL="742950" marR="0" lvl="1" indent="-285750">
              <a:spcBef>
                <a:spcPts val="0"/>
              </a:spcBef>
              <a:spcAft>
                <a:spcPts val="200"/>
              </a:spcAft>
              <a:buFont typeface="+mj-lt"/>
              <a:buAutoNum type="alphaLcPeriod"/>
            </a:pP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Equity,</a:t>
            </a:r>
          </a:p>
          <a:p>
            <a:pPr marL="742950" marR="0" lvl="1" indent="-285750">
              <a:spcBef>
                <a:spcPts val="0"/>
              </a:spcBef>
              <a:spcAft>
                <a:spcPts val="200"/>
              </a:spcAft>
              <a:buFont typeface="+mj-lt"/>
              <a:buAutoNum type="alphaLcPeriod"/>
            </a:pP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Empowerment and Self-Advocacy,</a:t>
            </a:r>
          </a:p>
          <a:p>
            <a:pPr marL="742950" marR="0" lvl="1" indent="-285750">
              <a:spcBef>
                <a:spcPts val="0"/>
              </a:spcBef>
              <a:spcAft>
                <a:spcPts val="200"/>
              </a:spcAft>
              <a:buFont typeface="+mj-lt"/>
              <a:buAutoNum type="alphaLcPeriod"/>
            </a:pP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Honesty, and</a:t>
            </a: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Balance old and new traditions.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These values then serve as the foundation for the 3 pillars of the Dunellen dream: 1) building relationships, 2) embracing  small town vibes, and 3) innovation.</a:t>
            </a:r>
            <a:endParaRPr lang="en-US" sz="1400" dirty="0"/>
          </a:p>
        </p:txBody>
      </p:sp>
      <p:pic>
        <p:nvPicPr>
          <p:cNvPr id="3" name="Picture 2" descr="A white paper with blue text&#10;&#10;Description automatically generated">
            <a:extLst>
              <a:ext uri="{FF2B5EF4-FFF2-40B4-BE49-F238E27FC236}">
                <a16:creationId xmlns="" xmlns:a16="http://schemas.microsoft.com/office/drawing/2014/main" id="{F005CF16-F418-AA5A-CEE2-EDEC588EA6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968">
            <a:off x="868958" y="2209965"/>
            <a:ext cx="4358084" cy="29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40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B2C9B01-1115-A697-293B-3BC5CBCECD6D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Picture 21" descr="A blue sign with white text&#10;&#10;Description automatically generated with medium confidence">
            <a:extLst>
              <a:ext uri="{FF2B5EF4-FFF2-40B4-BE49-F238E27FC236}">
                <a16:creationId xmlns="" xmlns:a16="http://schemas.microsoft.com/office/drawing/2014/main" id="{7845FFDF-7155-4330-16AD-6DAFBFA1EA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 b="15778"/>
          <a:stretch/>
        </p:blipFill>
        <p:spPr>
          <a:xfrm>
            <a:off x="223875" y="290513"/>
            <a:ext cx="2127440" cy="515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DE4732-1ED6-CF6E-D710-F4E9D47F3560}"/>
              </a:ext>
            </a:extLst>
          </p:cNvPr>
          <p:cNvSpPr txBox="1"/>
          <p:nvPr/>
        </p:nvSpPr>
        <p:spPr>
          <a:xfrm>
            <a:off x="6630523" y="1169413"/>
            <a:ext cx="4917044" cy="522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EQUITY PROFILE &amp; </a:t>
            </a:r>
          </a:p>
          <a:p>
            <a:r>
              <a:rPr lang="en-US" sz="2000" b="1" dirty="0"/>
              <a:t>COMMUNICATIONS STRATEGY </a:t>
            </a:r>
          </a:p>
          <a:p>
            <a:pPr>
              <a:spcAft>
                <a:spcPts val="600"/>
              </a:spcAft>
            </a:pPr>
            <a:r>
              <a:rPr lang="en-US" sz="1400" i="1" dirty="0"/>
              <a:t>with Sustainable Jersey</a:t>
            </a:r>
          </a:p>
          <a:p>
            <a:pPr lvl="1"/>
            <a:endParaRPr lang="en-US" sz="2000" b="1" dirty="0"/>
          </a:p>
          <a:p>
            <a:pPr marR="0" lvl="0">
              <a:lnSpc>
                <a:spcPct val="150000"/>
              </a:lnSpc>
              <a:spcBef>
                <a:spcPts val="0"/>
              </a:spcBef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Dunellen </a:t>
            </a:r>
            <a:r>
              <a:rPr lang="en-US" sz="14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ENGAGED COMMUNITY MEMBERS, COUNCIL MEMBERS, AND DUNELLEN EMPLOYEES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development of this plan, which is still unfolding. As part of this process, Dunellen has: </a:t>
            </a:r>
          </a:p>
          <a:p>
            <a:pPr marL="739775" marR="0" lvl="1" indent="-28257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Identified potential biases that they may hold, </a:t>
            </a:r>
          </a:p>
          <a:p>
            <a:pPr marL="739775" marR="0" lvl="1" indent="-28257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Explored intersectionality and how policies, situations, and experiences can impact communities differently, </a:t>
            </a:r>
          </a:p>
          <a:p>
            <a:pPr marL="739775" marR="0" lvl="1" indent="-28257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conducted an inventory of existing communication sources to help in the planning process, and</a:t>
            </a:r>
          </a:p>
          <a:p>
            <a:pPr marL="739775" marR="0" lvl="1" indent="-28257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an inventory of the existing Dunellen population and different community needs. </a:t>
            </a:r>
          </a:p>
          <a:p>
            <a:pPr>
              <a:lnSpc>
                <a:spcPct val="150000"/>
              </a:lnSpc>
            </a:pPr>
            <a:r>
              <a:rPr lang="en-US" sz="1400" i="1" dirty="0"/>
              <a:t> </a:t>
            </a:r>
            <a:endParaRPr lang="en-US" sz="1400" dirty="0"/>
          </a:p>
        </p:txBody>
      </p:sp>
      <p:pic>
        <p:nvPicPr>
          <p:cNvPr id="3" name="Picture 2" descr="A white paper with blue text&#10;&#10;Description automatically generated">
            <a:extLst>
              <a:ext uri="{FF2B5EF4-FFF2-40B4-BE49-F238E27FC236}">
                <a16:creationId xmlns="" xmlns:a16="http://schemas.microsoft.com/office/drawing/2014/main" id="{F005CF16-F418-AA5A-CEE2-EDEC588EA6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968">
            <a:off x="868958" y="2209965"/>
            <a:ext cx="4358084" cy="29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40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765</Words>
  <Application>Microsoft Office PowerPoint</Application>
  <PresentationFormat>Widescreen</PresentationFormat>
  <Paragraphs>177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Mayor Jason F. Cilento O: 732-882-4551 E: jcilento@dunellen-nj.gov FB: facebook.com/MayorCilento Instagram: @mayorcilento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Cilento</dc:creator>
  <cp:lastModifiedBy>Jason Cilento</cp:lastModifiedBy>
  <cp:revision>72</cp:revision>
  <dcterms:created xsi:type="dcterms:W3CDTF">2022-11-12T20:26:39Z</dcterms:created>
  <dcterms:modified xsi:type="dcterms:W3CDTF">2023-11-13T19:40:19Z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2023-03-06T14:19:39Z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a003ed85-8ef7-43b1-83e7-3410b0f06a9e</vt:lpwstr>
  </property>
  <property fmtid="{D5CDD505-2E9C-101B-9397-08002B2CF9AE}" pid="7" name="MSIP_Label_defa4170-0d19-0005-0004-bc88714345d2_ActionId">
    <vt:lpwstr>870adc0b-9a83-4f89-a8c4-b33573411760</vt:lpwstr>
  </property>
  <property fmtid="{D5CDD505-2E9C-101B-9397-08002B2CF9AE}" pid="8" name="MSIP_Label_defa4170-0d19-0005-0004-bc88714345d2_ContentBits">
    <vt:lpwstr>0</vt:lpwstr>
  </property>
</Properties>
</file>